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2"/>
  </p:notesMasterIdLst>
  <p:sldIdLst>
    <p:sldId id="259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70" r:id="rId11"/>
  </p:sldIdLst>
  <p:sldSz cx="12192000" cy="6858000"/>
  <p:notesSz cx="12192000" cy="6858000"/>
  <p:embeddedFontLst>
    <p:embeddedFont>
      <p:font typeface="Onest Regular" panose="020B0604020202020204" charset="-52"/>
      <p:regular r:id="rId13"/>
    </p:embeddedFont>
    <p:embeddedFont>
      <p:font typeface="Onest SemiBold" panose="020B0604020202020204" charset="0"/>
      <p:bold r:id="rId14"/>
    </p:embeddedFont>
  </p:embeddedFontLst>
  <p:custDataLst>
    <p:tags r:id="rId15"/>
  </p:custDataLst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8">
          <p15:clr>
            <a:srgbClr val="A4A3A4"/>
          </p15:clr>
        </p15:guide>
        <p15:guide id="2" pos="1323">
          <p15:clr>
            <a:srgbClr val="A4A3A4"/>
          </p15:clr>
        </p15:guide>
        <p15:guide id="3" pos="279">
          <p15:clr>
            <a:srgbClr val="A4A3A4"/>
          </p15:clr>
        </p15:guide>
        <p15:guide id="4" pos="7423">
          <p15:clr>
            <a:srgbClr val="A4A3A4"/>
          </p15:clr>
        </p15:guide>
        <p15:guide id="5" orient="horz" pos="4042">
          <p15:clr>
            <a:srgbClr val="A4A3A4"/>
          </p15:clr>
        </p15:guide>
        <p15:guide id="6" pos="892">
          <p15:clr>
            <a:srgbClr val="A4A3A4"/>
          </p15:clr>
        </p15:guide>
        <p15:guide id="7" pos="733">
          <p15:clr>
            <a:srgbClr val="A4A3A4"/>
          </p15:clr>
        </p15:guide>
        <p15:guide id="8" pos="2547">
          <p15:clr>
            <a:srgbClr val="A4A3A4"/>
          </p15:clr>
        </p15:guide>
        <p15:guide id="9" pos="2094">
          <p15:clr>
            <a:srgbClr val="A4A3A4"/>
          </p15:clr>
        </p15:guide>
        <p15:guide id="10" pos="2706">
          <p15:clr>
            <a:srgbClr val="A4A3A4"/>
          </p15:clr>
        </p15:guide>
        <p15:guide id="11" pos="3160">
          <p15:clr>
            <a:srgbClr val="A4A3A4"/>
          </p15:clr>
        </p15:guide>
        <p15:guide id="12" pos="3318">
          <p15:clr>
            <a:srgbClr val="A4A3A4"/>
          </p15:clr>
        </p15:guide>
        <p15:guide id="13" pos="1504">
          <p15:clr>
            <a:srgbClr val="A4A3A4"/>
          </p15:clr>
        </p15:guide>
        <p15:guide id="14" pos="1935">
          <p15:clr>
            <a:srgbClr val="A4A3A4"/>
          </p15:clr>
        </p15:guide>
        <p15:guide id="15" orient="horz" pos="663">
          <p15:clr>
            <a:srgbClr val="A4A3A4"/>
          </p15:clr>
        </p15:guide>
        <p15:guide id="16" pos="4362">
          <p15:clr>
            <a:srgbClr val="A4A3A4"/>
          </p15:clr>
        </p15:guide>
        <p15:guide id="17" pos="3931">
          <p15:clr>
            <a:srgbClr val="A4A3A4"/>
          </p15:clr>
        </p15:guide>
        <p15:guide id="18" pos="3772">
          <p15:clr>
            <a:srgbClr val="A4A3A4"/>
          </p15:clr>
        </p15:guide>
        <p15:guide id="19" pos="4974">
          <p15:clr>
            <a:srgbClr val="A4A3A4"/>
          </p15:clr>
        </p15:guide>
        <p15:guide id="20" pos="5133">
          <p15:clr>
            <a:srgbClr val="A4A3A4"/>
          </p15:clr>
        </p15:guide>
        <p15:guide id="21" pos="5586">
          <p15:clr>
            <a:srgbClr val="A4A3A4"/>
          </p15:clr>
        </p15:guide>
        <p15:guide id="22" pos="5745">
          <p15:clr>
            <a:srgbClr val="A4A3A4"/>
          </p15:clr>
        </p15:guide>
        <p15:guide id="23" pos="6199">
          <p15:clr>
            <a:srgbClr val="A4A3A4"/>
          </p15:clr>
        </p15:guide>
        <p15:guide id="24" pos="6357">
          <p15:clr>
            <a:srgbClr val="A4A3A4"/>
          </p15:clr>
        </p15:guide>
        <p15:guide id="25" pos="6788">
          <p15:clr>
            <a:srgbClr val="A4A3A4"/>
          </p15:clr>
        </p15:guide>
        <p15:guide id="26" pos="6970">
          <p15:clr>
            <a:srgbClr val="A4A3A4"/>
          </p15:clr>
        </p15:guide>
        <p15:guide id="27" pos="454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4395"/>
    <a:srgbClr val="3AAA35"/>
    <a:srgbClr val="DC4D2B"/>
    <a:srgbClr val="DB49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2D5ABB26-0587-4C30-8999-92F81FD0307C}" styleName="Нет стиля, нет сетки">
    <a:wholeTbl>
      <a:tcTxStyle>
        <a:fontRef idx="minor">
          <a:srgbClr val="000000"/>
        </a:fontRef>
        <a:schemeClr val="tx1"/>
      </a:tcTxStyle>
      <a:tcStyle>
        <a:tcBdr>
          <a:left>
            <a:ln w="12700">
              <a:noFill/>
            </a:ln>
          </a:left>
          <a:right>
            <a:ln w="12700">
              <a:noFill/>
            </a:ln>
          </a:right>
          <a:top>
            <a:ln w="12700">
              <a:noFill/>
            </a:ln>
          </a:top>
          <a:bottom>
            <a:ln w="12700">
              <a:noFill/>
            </a:ln>
          </a:bottom>
          <a:insideH>
            <a:ln w="12700">
              <a:noFill/>
            </a:ln>
          </a:insideH>
          <a:insideV>
            <a:ln w="12700">
              <a:noFill/>
            </a:ln>
          </a:insideV>
        </a:tcBdr>
        <a:fill>
          <a:noFill/>
        </a:fill>
      </a:tcStyle>
    </a:wholeTbl>
  </a:tblStyle>
  <a:tblStyle styleId="{C083E6E3-FA7D-4D7B-A595-EF9225AFEA82}" styleName="Светлый стиль 1 — акцент 3">
    <a:wholeTbl>
      <a:tcTxStyle>
        <a:fontRef idx="minor">
          <a:srgbClr val="000000"/>
        </a:fontRef>
        <a:schemeClr val="tx1"/>
      </a:tcTxStyle>
      <a:tcStyle>
        <a:tcBdr>
          <a:left>
            <a:ln w="12700">
              <a:noFill/>
            </a:ln>
          </a:left>
          <a:right>
            <a:ln w="12700">
              <a:noFill/>
            </a:ln>
          </a:right>
          <a:top>
            <a:ln w="12700">
              <a:solidFill>
                <a:schemeClr val="accent3"/>
              </a:solidFill>
            </a:ln>
          </a:top>
          <a:bottom>
            <a:ln w="12700">
              <a:solidFill>
                <a:schemeClr val="accent3"/>
              </a:solidFill>
            </a:ln>
          </a:bottom>
          <a:insideH>
            <a:ln w="12700">
              <a:noFill/>
            </a:ln>
          </a:insideH>
          <a:insideV>
            <a:ln w="12700"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band2V>
      <a:tcStyle>
        <a:tcBdr/>
        <a:fill>
          <a:solidFill>
            <a:schemeClr val="accent3">
              <a:alpha val="20000"/>
            </a:schemeClr>
          </a:solidFill>
        </a:fill>
      </a:tcStyle>
    </a:band2V>
    <a:lastRow>
      <a:tcStyle>
        <a:tcBdr>
          <a:top>
            <a:ln w="12700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Style>
        <a:tcBdr>
          <a:bottom>
            <a:ln w="12700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Стиль из темы 1 - акцент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73" autoAdjust="0"/>
  </p:normalViewPr>
  <p:slideViewPr>
    <p:cSldViewPr snapToGrid="0">
      <p:cViewPr varScale="1">
        <p:scale>
          <a:sx n="70" d="100"/>
          <a:sy n="70" d="100"/>
        </p:scale>
        <p:origin x="512" y="56"/>
      </p:cViewPr>
      <p:guideLst>
        <p:guide orient="horz" pos="278"/>
        <p:guide pos="1323"/>
        <p:guide pos="279"/>
        <p:guide pos="7423"/>
        <p:guide orient="horz" pos="4042"/>
        <p:guide pos="892"/>
        <p:guide pos="733"/>
        <p:guide pos="2547"/>
        <p:guide pos="2094"/>
        <p:guide pos="2706"/>
        <p:guide pos="3160"/>
        <p:guide pos="3318"/>
        <p:guide pos="1504"/>
        <p:guide pos="1935"/>
        <p:guide orient="horz" pos="663"/>
        <p:guide pos="4362"/>
        <p:guide pos="3931"/>
        <p:guide pos="3772"/>
        <p:guide pos="4974"/>
        <p:guide pos="5133"/>
        <p:guide pos="5586"/>
        <p:guide pos="5745"/>
        <p:guide pos="6199"/>
        <p:guide pos="6357"/>
        <p:guide pos="6788"/>
        <p:guide pos="6970"/>
        <p:guide pos="454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jpeg>
</file>

<file path=ppt/media/image23.jpeg>
</file>

<file path=ppt/media/image24.jpeg>
</file>

<file path=ppt/media/image25.jpeg>
</file>

<file path=ppt/media/image26.jpg>
</file>

<file path=ppt/media/image27.png>
</file>

<file path=ppt/media/image28.jp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C77BF3-1EB8-4F78-985C-5F96F58B0C1A}" type="datetimeFigureOut">
              <a:rPr lang="ru-RU" smtClean="0"/>
              <a:t>21.11.2025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A932D-2B9C-4FBE-9DC1-FC8F99E49BD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349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A932D-2B9C-4FBE-9DC1-FC8F99E49BD7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7946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jpeg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eg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image" Target="../media/image9.sv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svg"/><Relationship Id="rId10" Type="http://schemas.openxmlformats.org/officeDocument/2006/relationships/image" Target="../media/image16.sv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Научно-технологический потенциал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НАУЧНО-ТЕХНОЛОГИЧЕСКИЙ ПОТЕНЦИАЛ</a:t>
            </a: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3AB6C55-58EA-40D4-AEDD-ACF6FA1FB47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Контент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3"/>
          <p:cNvSpPr>
            <a:spLocks noGrp="1"/>
          </p:cNvSpPr>
          <p:nvPr>
            <p:ph type="sldNum" sz="quarter" idx="12"/>
          </p:nvPr>
        </p:nvSpPr>
        <p:spPr bwMode="auto">
          <a:xfrm>
            <a:off x="9012621" y="6207648"/>
            <a:ext cx="2743200" cy="365125"/>
          </a:xfrm>
        </p:spPr>
        <p:txBody>
          <a:bodyPr anchor="ctr"/>
          <a:lstStyle>
            <a:lvl1pPr>
              <a:defRPr sz="1600">
                <a:solidFill>
                  <a:schemeClr val="bg1">
                    <a:lumMod val="50000"/>
                  </a:schemeClr>
                </a:solidFill>
                <a:latin typeface="Onest Regular"/>
              </a:defRPr>
            </a:lvl1pPr>
          </a:lstStyle>
          <a:p>
            <a:pPr>
              <a:defRPr/>
            </a:pPr>
            <a:fld id="{63AB6C55-58EA-40D4-AEDD-ACF6FA1FB47F}" type="slidenum">
              <a:rPr lang="en-US"/>
              <a:t>‹#›</a:t>
            </a:fld>
            <a:endParaRPr lang="en-US"/>
          </a:p>
        </p:txBody>
      </p:sp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 bwMode="auto">
          <a:xfrm>
            <a:off x="7112778" y="366045"/>
            <a:ext cx="3888597" cy="1294625"/>
          </a:xfrm>
        </p:spPr>
        <p:txBody>
          <a:bodyPr anchor="t">
            <a:normAutofit/>
          </a:bodyPr>
          <a:lstStyle>
            <a:lvl1pPr>
              <a:lnSpc>
                <a:spcPct val="90000"/>
              </a:lnSpc>
              <a:defRPr sz="2400">
                <a:latin typeface="Onest SemiBold"/>
              </a:defRPr>
            </a:lvl1pPr>
          </a:lstStyle>
          <a:p>
            <a:pPr>
              <a:defRPr/>
            </a:pPr>
            <a:r>
              <a:rPr lang="ru-RU"/>
              <a:t>Заголовок слайда</a:t>
            </a:r>
            <a:endParaRPr lang="en-US"/>
          </a:p>
        </p:txBody>
      </p:sp>
      <p:sp>
        <p:nvSpPr>
          <p:cNvPr id="10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7112777" y="6207647"/>
            <a:ext cx="3888597" cy="365125"/>
          </a:xfrm>
        </p:spPr>
        <p:txBody>
          <a:bodyPr/>
          <a:lstStyle>
            <a:lvl1pPr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Тема слайда</a:t>
            </a:r>
            <a:endParaRPr lang="en-US"/>
          </a:p>
        </p:txBody>
      </p:sp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11208576" y="488301"/>
            <a:ext cx="554754" cy="470487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Контент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 3"/>
          <p:cNvSpPr>
            <a:spLocks noGrp="1"/>
          </p:cNvSpPr>
          <p:nvPr>
            <p:ph type="sldNum" sz="quarter" idx="12"/>
          </p:nvPr>
        </p:nvSpPr>
        <p:spPr bwMode="auto">
          <a:xfrm>
            <a:off x="9103151" y="6207648"/>
            <a:ext cx="2743200" cy="365125"/>
          </a:xfrm>
        </p:spPr>
        <p:txBody>
          <a:bodyPr anchor="ctr"/>
          <a:lstStyle>
            <a:lvl1pPr>
              <a:defRPr sz="1600">
                <a:solidFill>
                  <a:schemeClr val="bg1">
                    <a:lumMod val="50000"/>
                  </a:schemeClr>
                </a:solidFill>
                <a:latin typeface="Onest Regular"/>
              </a:defRPr>
            </a:lvl1pPr>
          </a:lstStyle>
          <a:p>
            <a:pPr>
              <a:defRPr/>
            </a:pPr>
            <a:fld id="{63AB6C55-58EA-40D4-AEDD-ACF6FA1FB47F}" type="slidenum">
              <a:rPr lang="en-US"/>
              <a:t>‹#›</a:t>
            </a:fld>
            <a:endParaRPr lang="en-US"/>
          </a:p>
        </p:txBody>
      </p:sp>
      <p:sp>
        <p:nvSpPr>
          <p:cNvPr id="12" name="Заголовок 1"/>
          <p:cNvSpPr>
            <a:spLocks noGrp="1"/>
          </p:cNvSpPr>
          <p:nvPr>
            <p:ph type="title" hasCustomPrompt="1"/>
          </p:nvPr>
        </p:nvSpPr>
        <p:spPr bwMode="auto">
          <a:xfrm>
            <a:off x="408088" y="366045"/>
            <a:ext cx="9417542" cy="1294625"/>
          </a:xfrm>
        </p:spPr>
        <p:txBody>
          <a:bodyPr anchor="t">
            <a:normAutofit/>
          </a:bodyPr>
          <a:lstStyle>
            <a:lvl1pPr>
              <a:lnSpc>
                <a:spcPct val="90000"/>
              </a:lnSpc>
              <a:defRPr sz="2400">
                <a:latin typeface="Onest SemiBold"/>
              </a:defRPr>
            </a:lvl1pPr>
          </a:lstStyle>
          <a:p>
            <a:pPr>
              <a:defRPr/>
            </a:pPr>
            <a:r>
              <a:rPr lang="ru-RU"/>
              <a:t>Заголовок слайда</a:t>
            </a:r>
            <a:endParaRPr lang="en-US"/>
          </a:p>
        </p:txBody>
      </p:sp>
      <p:sp>
        <p:nvSpPr>
          <p:cNvPr id="16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408088" y="6207647"/>
            <a:ext cx="5597382" cy="365125"/>
          </a:xfrm>
        </p:spPr>
        <p:txBody>
          <a:bodyPr/>
          <a:lstStyle>
            <a:lvl1pPr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Тема слайда</a:t>
            </a:r>
            <a:endParaRPr lang="en-US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11208576" y="488301"/>
            <a:ext cx="554754" cy="470487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0EA778C-FC86-4B16-F1EE-CD4DCAD5874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6728221"/>
            <a:ext cx="12192000" cy="129779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Контент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3"/>
          <p:cNvSpPr>
            <a:spLocks noGrp="1"/>
          </p:cNvSpPr>
          <p:nvPr>
            <p:ph type="sldNum" sz="quarter" idx="12"/>
          </p:nvPr>
        </p:nvSpPr>
        <p:spPr bwMode="auto">
          <a:xfrm>
            <a:off x="9103151" y="6207648"/>
            <a:ext cx="2743200" cy="365125"/>
          </a:xfrm>
        </p:spPr>
        <p:txBody>
          <a:bodyPr anchor="ctr"/>
          <a:lstStyle>
            <a:lvl1pPr>
              <a:defRPr sz="1600">
                <a:solidFill>
                  <a:schemeClr val="bg1">
                    <a:lumMod val="50000"/>
                  </a:schemeClr>
                </a:solidFill>
                <a:latin typeface="Onest Regular"/>
              </a:defRPr>
            </a:lvl1pPr>
          </a:lstStyle>
          <a:p>
            <a:pPr>
              <a:defRPr/>
            </a:pPr>
            <a:fld id="{63AB6C55-58EA-40D4-AEDD-ACF6FA1FB47F}" type="slidenum">
              <a:rPr lang="en-US"/>
              <a:t>‹#›</a:t>
            </a:fld>
            <a:endParaRPr lang="en-US"/>
          </a:p>
        </p:txBody>
      </p:sp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 bwMode="auto">
          <a:xfrm>
            <a:off x="408088" y="366045"/>
            <a:ext cx="9407382" cy="1294625"/>
          </a:xfrm>
        </p:spPr>
        <p:txBody>
          <a:bodyPr anchor="t">
            <a:normAutofit/>
          </a:bodyPr>
          <a:lstStyle>
            <a:lvl1pPr>
              <a:lnSpc>
                <a:spcPct val="90000"/>
              </a:lnSpc>
              <a:defRPr sz="2400">
                <a:latin typeface="Onest SemiBold"/>
              </a:defRPr>
            </a:lvl1pPr>
          </a:lstStyle>
          <a:p>
            <a:pPr>
              <a:defRPr/>
            </a:pPr>
            <a:r>
              <a:rPr lang="ru-RU"/>
              <a:t>Заголовок слайда</a:t>
            </a:r>
            <a:endParaRPr lang="en-US"/>
          </a:p>
        </p:txBody>
      </p:sp>
      <p:sp>
        <p:nvSpPr>
          <p:cNvPr id="11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408088" y="6207647"/>
            <a:ext cx="5597382" cy="365125"/>
          </a:xfr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r>
              <a:rPr lang="ru-RU"/>
              <a:t>Тема слайда</a:t>
            </a:r>
            <a:endParaRPr lang="en-US"/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11208576" y="488301"/>
            <a:ext cx="554754" cy="470487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Титул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45A5FDD-DE0A-B094-E452-1DBFF2D0D0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"/>
          <a:stretch>
            <a:fillRect/>
          </a:stretch>
        </p:blipFill>
        <p:spPr>
          <a:xfrm>
            <a:off x="438151" y="443508"/>
            <a:ext cx="7486650" cy="4280892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D0867AF-CAF3-7B55-C0A5-FCC5DE988BC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6728221"/>
            <a:ext cx="12192000" cy="12977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 bwMode="auto">
          <a:xfrm>
            <a:off x="0" y="0"/>
            <a:ext cx="3368310" cy="6858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 bwMode="auto">
          <a:xfrm>
            <a:off x="11212497" y="443914"/>
            <a:ext cx="550832" cy="467161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Титул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11212497" y="443914"/>
            <a:ext cx="550832" cy="467161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C8BB583-3305-A42C-7EBF-BF6F37C3FD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6728221"/>
            <a:ext cx="12192000" cy="12977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99B1087-3926-DD22-5F81-568B7043A5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" t="12430" r="1" b="13205"/>
          <a:stretch>
            <a:fillRect/>
          </a:stretch>
        </p:blipFill>
        <p:spPr>
          <a:xfrm>
            <a:off x="412749" y="420180"/>
            <a:ext cx="7521576" cy="4237545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_Титул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11212497" y="443914"/>
            <a:ext cx="550832" cy="4671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B12A0A5-AF0C-D694-5C74-F6F633D07F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6728221"/>
            <a:ext cx="12192000" cy="12977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11CA289-490B-68EC-DE4D-D5C78C11FA4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53"/>
          <a:stretch>
            <a:fillRect/>
          </a:stretch>
        </p:blipFill>
        <p:spPr>
          <a:xfrm>
            <a:off x="447674" y="434147"/>
            <a:ext cx="7458076" cy="4261678"/>
          </a:xfrm>
          <a:prstGeom prst="rect">
            <a:avLst/>
          </a:prstGeom>
        </p:spPr>
      </p:pic>
    </p:spTree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Новый 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96239D-47D0-2DFB-9AE9-108EB901E1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53" y="1394435"/>
            <a:ext cx="12046494" cy="546356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51B7C6C-9809-7B63-9F54-75394F4B9E2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 bwMode="auto">
          <a:xfrm>
            <a:off x="72753" y="1394435"/>
            <a:ext cx="12046494" cy="546356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F3E3FF-84E9-4DDD-5563-ABDCB1745BA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-1085851" y="1085853"/>
            <a:ext cx="2419352" cy="2476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144D142-42AB-1F6D-E22D-429B1DE30D5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400000">
            <a:off x="-55530" y="300038"/>
            <a:ext cx="847725" cy="2476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F3F2912-3A4C-BDE1-7A6F-DCF9EAF8F98E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10800000">
            <a:off x="2577830" y="6610988"/>
            <a:ext cx="9614170" cy="2470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CEDF381-8388-480E-666D-9E0AC2346AD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0800000">
            <a:off x="8394969" y="6365546"/>
            <a:ext cx="3797030" cy="247012"/>
          </a:xfrm>
          <a:prstGeom prst="rect">
            <a:avLst/>
          </a:prstGeom>
        </p:spPr>
      </p:pic>
      <p:sp>
        <p:nvSpPr>
          <p:cNvPr id="14" name="Заголовок 1"/>
          <p:cNvSpPr>
            <a:spLocks noGrp="1"/>
          </p:cNvSpPr>
          <p:nvPr>
            <p:ph type="ctrTitle" hasCustomPrompt="1"/>
          </p:nvPr>
        </p:nvSpPr>
        <p:spPr bwMode="auto">
          <a:xfrm>
            <a:off x="700775" y="1122363"/>
            <a:ext cx="9967225" cy="1278072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chemeClr val="bg1"/>
                </a:solidFill>
                <a:latin typeface="Onest SemiBold"/>
              </a:defRPr>
            </a:lvl1pPr>
          </a:lstStyle>
          <a:p>
            <a:pPr>
              <a:defRPr/>
            </a:pPr>
            <a:r>
              <a:rPr lang="ru-RU"/>
              <a:t>Заголовок нового раздела</a:t>
            </a:r>
            <a:endParaRPr lang="en-US"/>
          </a:p>
        </p:txBody>
      </p:sp>
      <p:sp>
        <p:nvSpPr>
          <p:cNvPr id="15" name="Заголовок 1"/>
          <p:cNvSpPr txBox="1"/>
          <p:nvPr userDrawn="1"/>
        </p:nvSpPr>
        <p:spPr bwMode="auto">
          <a:xfrm>
            <a:off x="700774" y="4931863"/>
            <a:ext cx="9967225" cy="12780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>
              <a:lnSpc>
                <a:spcPct val="90000"/>
              </a:lnSpc>
              <a:spcBef>
                <a:spcPct val="0"/>
              </a:spcBef>
              <a:buNone/>
              <a:defRPr sz="5400">
                <a:solidFill>
                  <a:schemeClr val="bg1"/>
                </a:solidFill>
                <a:latin typeface="Onest Bold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>
                <a:latin typeface="Onest SemiBold"/>
              </a:rPr>
              <a:t>01</a:t>
            </a:r>
            <a:endParaRPr lang="en-US">
              <a:latin typeface="Onest SemiBold"/>
            </a:endParaRPr>
          </a:p>
        </p:txBody>
      </p:sp>
      <p:sp>
        <p:nvSpPr>
          <p:cNvPr id="16" name="Подзаголовок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691081" y="2687637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Onest SemiBold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Подзаголовок раздела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Фина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BDE96F-66BD-7BEF-E96E-1B76492650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47"/>
          <a:stretch>
            <a:fillRect/>
          </a:stretch>
        </p:blipFill>
        <p:spPr>
          <a:xfrm>
            <a:off x="0" y="1"/>
            <a:ext cx="8414535" cy="6858000"/>
          </a:xfrm>
          <a:prstGeom prst="rect">
            <a:avLst/>
          </a:prstGeom>
        </p:spPr>
      </p:pic>
      <p:sp>
        <p:nvSpPr>
          <p:cNvPr id="18" name="Заголовок 1"/>
          <p:cNvSpPr>
            <a:spLocks noGrp="1"/>
          </p:cNvSpPr>
          <p:nvPr>
            <p:ph type="ctrTitle" hasCustomPrompt="1"/>
          </p:nvPr>
        </p:nvSpPr>
        <p:spPr bwMode="auto">
          <a:xfrm>
            <a:off x="485775" y="1327779"/>
            <a:ext cx="7662863" cy="1398775"/>
          </a:xfrm>
        </p:spPr>
        <p:txBody>
          <a:bodyPr anchor="t">
            <a:normAutofit/>
          </a:bodyPr>
          <a:lstStyle>
            <a:lvl1pPr algn="l">
              <a:defRPr sz="5400" b="0">
                <a:solidFill>
                  <a:schemeClr val="bg1"/>
                </a:solidFill>
                <a:latin typeface="Onest SemiBold"/>
              </a:defRPr>
            </a:lvl1pPr>
          </a:lstStyle>
          <a:p>
            <a:pPr>
              <a:lnSpc>
                <a:spcPct val="90000"/>
              </a:lnSpc>
              <a:defRPr/>
            </a:pPr>
            <a:r>
              <a:rPr lang="ru-RU" sz="5400">
                <a:solidFill>
                  <a:schemeClr val="bg1"/>
                </a:solidFill>
                <a:latin typeface="Onest SemiBold"/>
                <a:ea typeface="Rubik SemiBold"/>
                <a:cs typeface="Arial"/>
              </a:rPr>
              <a:t>БЛАГОДАРЮ </a:t>
            </a:r>
            <a:br>
              <a:rPr lang="ru-RU" sz="5400">
                <a:solidFill>
                  <a:schemeClr val="bg1"/>
                </a:solidFill>
                <a:latin typeface="Onest SemiBold"/>
                <a:ea typeface="Rubik SemiBold"/>
                <a:cs typeface="Arial"/>
              </a:rPr>
            </a:br>
            <a:r>
              <a:rPr lang="ru-RU" sz="5400">
                <a:solidFill>
                  <a:schemeClr val="bg1"/>
                </a:solidFill>
                <a:latin typeface="Onest SemiBold"/>
                <a:ea typeface="Rubik SemiBold"/>
                <a:cs typeface="Arial"/>
              </a:rPr>
              <a:t>ЗА ВНИМАНИЕ!</a:t>
            </a:r>
            <a:endParaRPr lang="en-US" sz="5400" i="0" u="none" strike="noStrike" cap="none">
              <a:solidFill>
                <a:schemeClr val="bg1"/>
              </a:solidFill>
              <a:latin typeface="Onest SemiBold"/>
              <a:ea typeface="Rubik SemiBold"/>
              <a:cs typeface="Arial"/>
            </a:endParaRPr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0978286" y="443913"/>
            <a:ext cx="785043" cy="665795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3A2F82B-63BA-9218-190C-548C7866F6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3102429"/>
            <a:ext cx="6327321" cy="89807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Финальный слайд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61951FB-ED2D-6ACA-03E7-F9429CA50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8" t="16020" r="21256"/>
          <a:stretch>
            <a:fillRect/>
          </a:stretch>
        </p:blipFill>
        <p:spPr>
          <a:xfrm>
            <a:off x="0" y="0"/>
            <a:ext cx="8380520" cy="6858000"/>
          </a:xfrm>
          <a:prstGeom prst="rect">
            <a:avLst/>
          </a:prstGeom>
        </p:spPr>
      </p:pic>
      <p:sp>
        <p:nvSpPr>
          <p:cNvPr id="18" name="Заголовок 1"/>
          <p:cNvSpPr>
            <a:spLocks noGrp="1"/>
          </p:cNvSpPr>
          <p:nvPr>
            <p:ph type="ctrTitle" hasCustomPrompt="1"/>
          </p:nvPr>
        </p:nvSpPr>
        <p:spPr bwMode="auto">
          <a:xfrm>
            <a:off x="485775" y="1327779"/>
            <a:ext cx="7662863" cy="1398775"/>
          </a:xfrm>
        </p:spPr>
        <p:txBody>
          <a:bodyPr anchor="t">
            <a:normAutofit/>
          </a:bodyPr>
          <a:lstStyle>
            <a:lvl1pPr algn="l">
              <a:defRPr sz="5400" b="0">
                <a:solidFill>
                  <a:schemeClr val="bg1"/>
                </a:solidFill>
                <a:latin typeface="Onest SemiBold"/>
              </a:defRPr>
            </a:lvl1pPr>
          </a:lstStyle>
          <a:p>
            <a:pPr>
              <a:lnSpc>
                <a:spcPct val="90000"/>
              </a:lnSpc>
              <a:defRPr/>
            </a:pPr>
            <a:r>
              <a:rPr lang="ru-RU" sz="5400">
                <a:solidFill>
                  <a:schemeClr val="bg1"/>
                </a:solidFill>
                <a:latin typeface="Onest SemiBold"/>
                <a:ea typeface="Rubik SemiBold"/>
                <a:cs typeface="Arial"/>
              </a:rPr>
              <a:t>БЛАГОДАРЮ </a:t>
            </a:r>
            <a:br>
              <a:rPr lang="ru-RU" sz="5400">
                <a:solidFill>
                  <a:schemeClr val="bg1"/>
                </a:solidFill>
                <a:latin typeface="Onest SemiBold"/>
                <a:ea typeface="Rubik SemiBold"/>
                <a:cs typeface="Arial"/>
              </a:rPr>
            </a:br>
            <a:r>
              <a:rPr lang="ru-RU" sz="5400">
                <a:solidFill>
                  <a:schemeClr val="bg1"/>
                </a:solidFill>
                <a:latin typeface="Onest SemiBold"/>
                <a:ea typeface="Rubik SemiBold"/>
                <a:cs typeface="Arial"/>
              </a:rPr>
              <a:t>ЗА ВНИМАНИЕ!</a:t>
            </a:r>
            <a:endParaRPr lang="en-US" sz="5400" i="0" u="none" strike="noStrike" cap="none">
              <a:solidFill>
                <a:schemeClr val="bg1"/>
              </a:solidFill>
              <a:latin typeface="Onest SemiBold"/>
              <a:ea typeface="Rubik SemiBold"/>
              <a:cs typeface="Arial"/>
            </a:endParaRPr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0978286" y="443913"/>
            <a:ext cx="785043" cy="66579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79E2E59-158A-3734-1BC5-9F296D4E59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3102429"/>
            <a:ext cx="6327321" cy="89807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Финальный слайд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50ABD2-8B31-9301-E8EA-103E0647A2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0" y="0"/>
            <a:ext cx="3368310" cy="685800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Финальный слайд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F66E16C-CFE5-1980-3E61-34E857B2CF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3" t="778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0" y="0"/>
            <a:ext cx="3368310" cy="685800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Научно-технологический потенциал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НАУЧНО-ТЕХНОЛОГИЧЕСКИЙ ПОТЕНЦИАЛ</a:t>
            </a: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3AB6C55-58EA-40D4-AEDD-ACF6FA1FB47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</p:sldLayoutIdLst>
  <p:transition/>
  <p:hf hdr="0"/>
  <p:txStyles>
    <p:titleStyle>
      <a:lvl1pPr algn="l" defTabSz="914400">
        <a:lnSpc>
          <a:spcPct val="90000"/>
        </a:lnSpc>
        <a:spcBef>
          <a:spcPct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stepanova.vyu@edu.spbstu.ru" TargetMode="External"/><Relationship Id="rId2" Type="http://schemas.openxmlformats.org/officeDocument/2006/relationships/hyperlink" Target="mailto:ruzanov.yaa@edu.spbstu.ru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 bwMode="auto">
          <a:xfrm>
            <a:off x="2367263" y="5921495"/>
            <a:ext cx="37287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ts val="1600"/>
              <a:buFont typeface="Arial"/>
              <a:buNone/>
              <a:defRPr/>
            </a:pPr>
            <a:r>
              <a:rPr lang="ru-RU" sz="1600">
                <a:solidFill>
                  <a:schemeClr val="bg1"/>
                </a:solidFill>
                <a:latin typeface="Onest SemiBold"/>
                <a:cs typeface="Rubik SemiBold"/>
              </a:rPr>
              <a:t>УПРАВЛЕНИЕ ПО СВЯЗЯМ </a:t>
            </a:r>
            <a:br>
              <a:rPr lang="en-US" sz="1600">
                <a:solidFill>
                  <a:schemeClr val="bg1"/>
                </a:solidFill>
                <a:latin typeface="Onest SemiBold"/>
                <a:cs typeface="Rubik SemiBold"/>
              </a:rPr>
            </a:br>
            <a:r>
              <a:rPr lang="ru-RU" sz="1600">
                <a:solidFill>
                  <a:schemeClr val="bg1"/>
                </a:solidFill>
                <a:latin typeface="Onest SemiBold"/>
                <a:cs typeface="Rubik SemiBold"/>
              </a:rPr>
              <a:t>С ОБЩЕСТВЕННОСТЬЮ СПБПУ</a:t>
            </a:r>
            <a:endParaRPr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rcRect l="34559" t="1" b="9893"/>
          <a:stretch>
            <a:fillRect/>
          </a:stretch>
        </p:blipFill>
        <p:spPr bwMode="auto">
          <a:xfrm>
            <a:off x="0" y="1"/>
            <a:ext cx="4046899" cy="5597308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 bwMode="auto">
          <a:xfrm>
            <a:off x="4046018" y="2395247"/>
            <a:ext cx="6850582" cy="3167350"/>
          </a:xfrm>
          <a:prstGeom prst="rect">
            <a:avLst/>
          </a:prstGeom>
          <a:gradFill>
            <a:gsLst>
              <a:gs pos="0">
                <a:srgbClr val="004C22"/>
              </a:gs>
              <a:gs pos="100000">
                <a:srgbClr val="32932D"/>
              </a:gs>
            </a:gsLst>
            <a:lin ang="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Прямоугольник 7"/>
          <p:cNvSpPr/>
          <p:nvPr/>
        </p:nvSpPr>
        <p:spPr bwMode="auto">
          <a:xfrm rot="5400000">
            <a:off x="9771186" y="1125414"/>
            <a:ext cx="3546228" cy="1295401"/>
          </a:xfrm>
          <a:prstGeom prst="rect">
            <a:avLst/>
          </a:prstGeom>
          <a:gradFill>
            <a:gsLst>
              <a:gs pos="0">
                <a:srgbClr val="FC4921"/>
              </a:gs>
              <a:gs pos="100000">
                <a:srgbClr val="F29262"/>
              </a:gs>
            </a:gsLst>
            <a:lin ang="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Прямоугольник 8"/>
          <p:cNvSpPr/>
          <p:nvPr/>
        </p:nvSpPr>
        <p:spPr bwMode="auto">
          <a:xfrm rot="10800000">
            <a:off x="0" y="5562597"/>
            <a:ext cx="6203950" cy="1295402"/>
          </a:xfrm>
          <a:prstGeom prst="rect">
            <a:avLst/>
          </a:prstGeom>
          <a:gradFill>
            <a:gsLst>
              <a:gs pos="0">
                <a:srgbClr val="3D2E69"/>
              </a:gs>
              <a:gs pos="100000">
                <a:srgbClr val="774395"/>
              </a:gs>
            </a:gsLst>
            <a:lin ang="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TextBox 10"/>
          <p:cNvSpPr txBox="1"/>
          <p:nvPr/>
        </p:nvSpPr>
        <p:spPr bwMode="auto">
          <a:xfrm>
            <a:off x="4031207" y="2474173"/>
            <a:ext cx="685058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Rubik SemiBold"/>
                <a:cs typeface="Times New Roman" panose="02020603050405020304" pitchFamily="18" charset="0"/>
              </a:rPr>
              <a:t>Тема:</a:t>
            </a:r>
          </a:p>
          <a:p>
            <a:pPr>
              <a:defRPr/>
            </a:pPr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Дистрибутивы </a:t>
            </a: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Linux</a:t>
            </a:r>
            <a:b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Rubik SemiBold"/>
                <a:cs typeface="Times New Roman" panose="02020603050405020304" pitchFamily="18" charset="0"/>
              </a:rPr>
            </a:br>
            <a:endParaRPr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109572" y="5781292"/>
            <a:ext cx="355370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ts val="1600"/>
              <a:defRPr/>
            </a:pPr>
            <a:r>
              <a:rPr lang="ru-RU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  <a:endParaRPr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 bwMode="auto">
          <a:xfrm>
            <a:off x="8863342" y="1933210"/>
            <a:ext cx="17689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dirty="0">
                <a:solidFill>
                  <a:srgbClr val="369F31"/>
                </a:solidFill>
                <a:latin typeface="+mj-lt"/>
                <a:ea typeface="Rubik SemiBold"/>
                <a:cs typeface="Times New Roman" panose="02020603050405020304" pitchFamily="18" charset="0"/>
              </a:rPr>
              <a:t>2025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4500978" y="443915"/>
            <a:ext cx="669897" cy="5681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7FBFE8-7D55-415A-7720-3C2B79189D35}"/>
              </a:ext>
            </a:extLst>
          </p:cNvPr>
          <p:cNvSpPr txBox="1"/>
          <p:nvPr/>
        </p:nvSpPr>
        <p:spPr>
          <a:xfrm>
            <a:off x="6196669" y="5641523"/>
            <a:ext cx="609437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buFont typeface="Arial" charset="0"/>
              <a:buNone/>
            </a:pPr>
            <a:r>
              <a:rPr lang="ru-RU" altLang="ru-RU" sz="1800" dirty="0">
                <a:solidFill>
                  <a:srgbClr val="77439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 студенты 1 курса группы № </a:t>
            </a:r>
            <a:r>
              <a:rPr lang="en-US" altLang="ru-RU" sz="1600" dirty="0">
                <a:solidFill>
                  <a:srgbClr val="77439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4731204</a:t>
            </a:r>
            <a:r>
              <a:rPr lang="ru-RU" sz="1600" kern="0" dirty="0">
                <a:solidFill>
                  <a:srgbClr val="774395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kern="0" dirty="0">
                <a:solidFill>
                  <a:srgbClr val="774395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50003</a:t>
            </a:r>
            <a:endParaRPr lang="ru-RU" sz="1600" kern="0" dirty="0">
              <a:solidFill>
                <a:srgbClr val="77439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buFont typeface="Arial" charset="0"/>
              <a:buNone/>
            </a:pPr>
            <a:r>
              <a:rPr lang="ru-RU" sz="1600" dirty="0">
                <a:solidFill>
                  <a:srgbClr val="774395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Рузанов Ярослав Александрович</a:t>
            </a:r>
          </a:p>
          <a:p>
            <a:pPr>
              <a:spcBef>
                <a:spcPts val="0"/>
              </a:spcBef>
              <a:buFont typeface="Arial" charset="0"/>
              <a:buNone/>
            </a:pPr>
            <a:r>
              <a:rPr lang="ru-RU" sz="1600" kern="0" dirty="0">
                <a:solidFill>
                  <a:srgbClr val="774395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Степанова Виктория Юрьевна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1;p8"/>
          <p:cNvSpPr/>
          <p:nvPr/>
        </p:nvSpPr>
        <p:spPr bwMode="auto">
          <a:xfrm>
            <a:off x="8920795" y="3602227"/>
            <a:ext cx="3180413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r">
              <a:spcBef>
                <a:spcPts val="0"/>
              </a:spcBef>
              <a:buFont typeface="Arial" charset="0"/>
              <a:buNone/>
            </a:pPr>
            <a:r>
              <a:rPr lang="ru-RU" sz="1600" dirty="0">
                <a:latin typeface="Times New Roman" panose="02020603050405020304" pitchFamily="18" charset="0"/>
                <a:ea typeface="Montserrat Medium"/>
                <a:cs typeface="Times New Roman" panose="02020603050405020304" pitchFamily="18" charset="0"/>
              </a:rPr>
              <a:t>Студенты</a:t>
            </a:r>
            <a:br>
              <a:rPr lang="ru-RU" sz="1600" dirty="0">
                <a:latin typeface="Times New Roman" panose="02020603050405020304" pitchFamily="18" charset="0"/>
                <a:ea typeface="Montserrat Medium"/>
                <a:cs typeface="Times New Roman" panose="02020603050405020304" pitchFamily="18" charset="0"/>
              </a:rPr>
            </a:br>
            <a:r>
              <a:rPr lang="ru-RU" sz="1600" dirty="0">
                <a:solidFill>
                  <a:srgbClr val="FF0000"/>
                </a:solidFill>
                <a:latin typeface="Times New Roman" panose="02020603050405020304" pitchFamily="18" charset="0"/>
                <a:ea typeface="Montserrat Medium"/>
                <a:cs typeface="Times New Roman" panose="02020603050405020304" pitchFamily="18" charset="0"/>
              </a:rPr>
              <a:t>Степанова</a:t>
            </a:r>
            <a:r>
              <a:rPr lang="ru-RU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В.Ю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Bef>
                <a:spcPts val="0"/>
              </a:spcBef>
              <a:buFont typeface="Arial" charset="0"/>
              <a:buNone/>
            </a:pPr>
            <a:r>
              <a:rPr lang="ru-RU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Рузанов Я.А.</a:t>
            </a:r>
          </a:p>
          <a:p>
            <a:pPr marL="0" marR="0" lvl="0" indent="0" algn="r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dirty="0">
              <a:solidFill>
                <a:srgbClr val="FF0000"/>
              </a:solidFill>
              <a:latin typeface="Times New Roman" panose="02020603050405020304" pitchFamily="18" charset="0"/>
              <a:ea typeface="Montserrat Medium"/>
              <a:cs typeface="Times New Roman" panose="02020603050405020304" pitchFamily="18" charset="0"/>
            </a:endParaRPr>
          </a:p>
        </p:txBody>
      </p:sp>
      <p:sp>
        <p:nvSpPr>
          <p:cNvPr id="5" name="Google Shape;183;p8"/>
          <p:cNvSpPr txBox="1"/>
          <p:nvPr/>
        </p:nvSpPr>
        <p:spPr bwMode="auto">
          <a:xfrm>
            <a:off x="9079318" y="5212572"/>
            <a:ext cx="305245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fr-FR" sz="1600" dirty="0">
                <a:solidFill>
                  <a:srgbClr val="FF0000"/>
                </a:solidFill>
                <a:latin typeface="Times New Roman" panose="02020603050405020304" pitchFamily="18" charset="0"/>
                <a:ea typeface="Montserrat Medium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ruzanov.yaa@edu.spbstu.ru</a:t>
            </a:r>
            <a:endParaRPr lang="ru-RU" sz="1600" dirty="0">
              <a:solidFill>
                <a:srgbClr val="FF0000"/>
              </a:solidFill>
              <a:latin typeface="Times New Roman" panose="02020603050405020304" pitchFamily="18" charset="0"/>
              <a:ea typeface="Montserrat Medium"/>
              <a:cs typeface="Times New Roman" panose="02020603050405020304" pitchFamily="18" charset="0"/>
            </a:endParaRPr>
          </a:p>
          <a:p>
            <a:pPr lvl="0" algn="r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Montserrat Medium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stepanova.vyu@edu.spbstu.ru</a:t>
            </a:r>
            <a:endParaRPr lang="ru-RU" sz="1600" dirty="0">
              <a:solidFill>
                <a:srgbClr val="FF0000"/>
              </a:solidFill>
              <a:latin typeface="Times New Roman" panose="02020603050405020304" pitchFamily="18" charset="0"/>
              <a:ea typeface="Montserrat Medium"/>
              <a:cs typeface="Times New Roman" panose="02020603050405020304" pitchFamily="18" charset="0"/>
            </a:endParaRPr>
          </a:p>
        </p:txBody>
      </p:sp>
      <p:pic>
        <p:nvPicPr>
          <p:cNvPr id="6" name="Google Shape;185;p8"/>
          <p:cNvPicPr/>
          <p:nvPr/>
        </p:nvPicPr>
        <p:blipFill>
          <a:blip r:embed="rId4">
            <a:alphaModFix/>
          </a:blip>
          <a:stretch>
            <a:fillRect/>
          </a:stretch>
        </p:blipFill>
        <p:spPr bwMode="auto">
          <a:xfrm>
            <a:off x="9106514" y="5295146"/>
            <a:ext cx="223772" cy="22377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Заголовок 9"/>
          <p:cNvSpPr>
            <a:spLocks noGrp="1"/>
          </p:cNvSpPr>
          <p:nvPr>
            <p:ph type="ctrTitle"/>
          </p:nvPr>
        </p:nvSpPr>
        <p:spPr bwMode="auto">
          <a:xfrm>
            <a:off x="485775" y="1470654"/>
            <a:ext cx="8696325" cy="1710696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Дистрибутивы линукса –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полный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топчик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555E32A-9569-8A9F-FDB1-D07BF8FFE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AB6C55-58EA-40D4-AEDD-ACF6FA1FB47F}" type="slidenum">
              <a:rPr lang="en-US" smtClean="0"/>
              <a:t>2</a:t>
            </a:fld>
            <a:endParaRPr lang="en-US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774B4BD-4532-D300-0564-2CFA02F6D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Актуальность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6BE196-1CEA-A730-F17E-67D50662B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61F4E0-B667-C9B7-6918-30F45358EFEA}"/>
              </a:ext>
            </a:extLst>
          </p:cNvPr>
          <p:cNvSpPr txBox="1"/>
          <p:nvPr/>
        </p:nvSpPr>
        <p:spPr>
          <a:xfrm>
            <a:off x="408088" y="1660670"/>
            <a:ext cx="1120479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В современном мире Linux лежит в основе большинства технологий, которые нас окружают: от серверов и облачных платформ до </a:t>
            </a:r>
            <a:r>
              <a:rPr lang="ru-RU" sz="2400" dirty="0" err="1"/>
              <a:t>Android</a:t>
            </a:r>
            <a:r>
              <a:rPr lang="ru-RU" sz="2400" dirty="0"/>
              <a:t>-смартфонов. Знакомство с дистрибутивами — это ключ к пониманию того, как работает цифровая инфраструктура, и возможность выбрать оптимальную ОС для своих задач, будь то разработка, работа в офисе или кибербезопасность.</a:t>
            </a:r>
          </a:p>
        </p:txBody>
      </p:sp>
    </p:spTree>
    <p:extLst>
      <p:ext uri="{BB962C8B-B14F-4D97-AF65-F5344CB8AC3E}">
        <p14:creationId xmlns:p14="http://schemas.microsoft.com/office/powerpoint/2010/main" val="104601760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124B918-D652-7885-DCAA-2CA9D2A1B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AB6C55-58EA-40D4-AEDD-ACF6FA1FB47F}" type="slidenum">
              <a:rPr lang="en-US" smtClean="0"/>
              <a:t>3</a:t>
            </a:fld>
            <a:endParaRPr lang="en-US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A8ED28-0591-4A15-DF08-A9DF9EBE9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Объект, цели и задачи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CD6681-71C0-F2A8-81A5-5F0C21DCC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4461D0-8B91-E88A-AFD3-0C4315424A62}"/>
              </a:ext>
            </a:extLst>
          </p:cNvPr>
          <p:cNvSpPr txBox="1"/>
          <p:nvPr/>
        </p:nvSpPr>
        <p:spPr>
          <a:xfrm>
            <a:off x="408088" y="1660670"/>
            <a:ext cx="1137582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Объект</a:t>
            </a:r>
            <a:r>
              <a:rPr lang="ru-RU" sz="2400" dirty="0"/>
              <a:t>: Дистрибутивы </a:t>
            </a:r>
            <a:r>
              <a:rPr lang="en-US" sz="2400" dirty="0"/>
              <a:t>Linux</a:t>
            </a:r>
          </a:p>
          <a:p>
            <a:endParaRPr lang="ru-RU" sz="2400" dirty="0"/>
          </a:p>
          <a:p>
            <a:r>
              <a:rPr lang="ru-RU" sz="2400" b="1" dirty="0"/>
              <a:t>Цель</a:t>
            </a:r>
            <a:r>
              <a:rPr lang="ru-RU" sz="2400" dirty="0"/>
              <a:t>: Выяснить, какие бывают дистрибутивы, их назначения и критерии выбора</a:t>
            </a:r>
          </a:p>
          <a:p>
            <a:endParaRPr lang="ru-RU" sz="2400" dirty="0"/>
          </a:p>
          <a:p>
            <a:r>
              <a:rPr lang="ru-RU" sz="2400" b="1" dirty="0"/>
              <a:t>Задачи исследования</a:t>
            </a:r>
            <a:r>
              <a:rPr lang="ru-RU" sz="24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Изучить, что такое дистрибутив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Узнать о самых популярных дистрибутивов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Узнать, какие дистрибутивы подходят новичкам, а какие профессионалам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Сделать вывод</a:t>
            </a:r>
          </a:p>
          <a:p>
            <a:endParaRPr lang="ru-RU" dirty="0"/>
          </a:p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802236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9E37265-3B30-3BF6-A5B9-1343954C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AB6C55-58EA-40D4-AEDD-ACF6FA1FB47F}" type="slidenum">
              <a:rPr lang="en-US" smtClean="0"/>
              <a:t>4</a:t>
            </a:fld>
            <a:endParaRPr lang="en-US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D233E92-FF6D-BFA7-1B6A-3DD1BC223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Дистрибутив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C1809B-64D5-A1F5-6EE7-B28F8159A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08E028-69AF-16E9-B318-72E1CF83EBE3}"/>
              </a:ext>
            </a:extLst>
          </p:cNvPr>
          <p:cNvSpPr txBox="1"/>
          <p:nvPr/>
        </p:nvSpPr>
        <p:spPr>
          <a:xfrm>
            <a:off x="408088" y="2041332"/>
            <a:ext cx="609447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Linux — это лишь ядро, а не полноценная ОС. Дистрибутив — это готовый комплект на его базе, включающий системные утилиты, библиотеки и окружение рабочего стола. Существуют сотни дистрибутивов, каждый со своим набором программ и интерфейсом, что позволяет подобрать решение для любой задачи.</a:t>
            </a:r>
          </a:p>
        </p:txBody>
      </p:sp>
      <p:pic>
        <p:nvPicPr>
          <p:cNvPr id="8" name="Рисунок 7" descr="Изображение выглядит как графическая вставка, игрушка, мультфильм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3B1DA19-B862-06A7-83DB-AD3453AD8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901" y="1680873"/>
            <a:ext cx="3344500" cy="39614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1A3886-D7C8-FF36-AC2A-DEB3E9E9C5AA}"/>
              </a:ext>
            </a:extLst>
          </p:cNvPr>
          <p:cNvSpPr txBox="1"/>
          <p:nvPr/>
        </p:nvSpPr>
        <p:spPr>
          <a:xfrm>
            <a:off x="6055913" y="5818113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1 Логотип </a:t>
            </a:r>
            <a:r>
              <a:rPr lang="en-US" dirty="0"/>
              <a:t>Linux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1019409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8CC4D45-5D36-776A-311E-8D8CEE8EA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AB6C55-58EA-40D4-AEDD-ACF6FA1FB47F}" type="slidenum">
              <a:rPr lang="en-US" smtClean="0"/>
              <a:t>5</a:t>
            </a:fld>
            <a:endParaRPr lang="en-US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60DD868-0522-700C-9898-3A158D884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Популярные дистрибутивы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3F74C8-B6CD-080B-571F-367F7B559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10" name="Рисунок 9" descr="Изображение выглядит как текст, снимок экрана, программное обеспечение, Операционная систем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0CF9C01-739C-3F61-EDFD-BE5BEED87F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413" y="1279322"/>
            <a:ext cx="3641890" cy="2276181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, программное обеспечение, Мультимедийное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6D6FAF6-505A-97E4-3C92-09ADA1E5E4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810" y="1284027"/>
            <a:ext cx="4040174" cy="227147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066589-36D5-B7ED-D67D-303F95063EB1}"/>
              </a:ext>
            </a:extLst>
          </p:cNvPr>
          <p:cNvSpPr txBox="1"/>
          <p:nvPr/>
        </p:nvSpPr>
        <p:spPr>
          <a:xfrm>
            <a:off x="-148642" y="375493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2 дистрибутив </a:t>
            </a:r>
            <a:r>
              <a:rPr lang="en-US" dirty="0"/>
              <a:t>Debian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3C1C1A-A29F-04CF-FAA5-B7D08462DC3D}"/>
              </a:ext>
            </a:extLst>
          </p:cNvPr>
          <p:cNvSpPr txBox="1"/>
          <p:nvPr/>
        </p:nvSpPr>
        <p:spPr>
          <a:xfrm>
            <a:off x="6042976" y="3754933"/>
            <a:ext cx="6169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3 дистрибутив </a:t>
            </a:r>
            <a:r>
              <a:rPr lang="en-US" dirty="0"/>
              <a:t>Ubuntu</a:t>
            </a:r>
            <a:endParaRPr lang="ru-RU" dirty="0"/>
          </a:p>
        </p:txBody>
      </p:sp>
      <p:pic>
        <p:nvPicPr>
          <p:cNvPr id="18" name="Рисунок 17" descr="Изображение выглядит как снимок экрана, программное обеспечение, мультимедиа, Операционная систем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46904EE-FF42-D020-1D8C-BE6B53BD2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868" y="4124265"/>
            <a:ext cx="3641890" cy="197702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5417696-26D2-2E2F-58D4-B5F82A7B9C0E}"/>
              </a:ext>
            </a:extLst>
          </p:cNvPr>
          <p:cNvSpPr txBox="1"/>
          <p:nvPr/>
        </p:nvSpPr>
        <p:spPr>
          <a:xfrm>
            <a:off x="2710822" y="6203440"/>
            <a:ext cx="61839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4 дистрибутив </a:t>
            </a:r>
            <a:r>
              <a:rPr lang="en-US" dirty="0"/>
              <a:t>Fedora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81804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C32D7C-CE1E-AB96-AB5D-A90F9D989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AB6C55-58EA-40D4-AEDD-ACF6FA1FB47F}" type="slidenum">
              <a:rPr lang="en-US" smtClean="0"/>
              <a:t>6</a:t>
            </a:fld>
            <a:endParaRPr lang="en-US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81B1949-F1F7-84EF-684A-CF9EB3723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87" y="366045"/>
            <a:ext cx="10668407" cy="1294625"/>
          </a:xfrm>
        </p:spPr>
        <p:txBody>
          <a:bodyPr>
            <a:normAutofit/>
          </a:bodyPr>
          <a:lstStyle/>
          <a:p>
            <a:r>
              <a:rPr lang="ru-RU" sz="5400" dirty="0"/>
              <a:t>Дистрибутивы для новичков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2B515A-858C-9889-B6E1-00CC30DDE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E4EBE0-61F2-6FED-7BF8-69B932DEA8F0}"/>
              </a:ext>
            </a:extLst>
          </p:cNvPr>
          <p:cNvSpPr txBox="1"/>
          <p:nvPr/>
        </p:nvSpPr>
        <p:spPr>
          <a:xfrm>
            <a:off x="545247" y="1585291"/>
            <a:ext cx="5597382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/>
              <a:t> </a:t>
            </a:r>
            <a:r>
              <a:rPr lang="ru-RU" sz="2800" dirty="0"/>
              <a:t>Для новичков идеально подходят такие дистрибутивы, как Linux </a:t>
            </a:r>
            <a:r>
              <a:rPr lang="ru-RU" sz="2800" dirty="0" err="1"/>
              <a:t>Mint</a:t>
            </a:r>
            <a:r>
              <a:rPr lang="ru-RU" sz="2800" dirty="0"/>
              <a:t>, </a:t>
            </a:r>
            <a:r>
              <a:rPr lang="ru-RU" sz="2800" dirty="0" err="1"/>
              <a:t>Zorin</a:t>
            </a:r>
            <a:r>
              <a:rPr lang="ru-RU" sz="2800" dirty="0"/>
              <a:t> OS и </a:t>
            </a:r>
            <a:r>
              <a:rPr lang="ru-RU" sz="2800" dirty="0" err="1"/>
              <a:t>Elementary</a:t>
            </a:r>
            <a:r>
              <a:rPr lang="ru-RU" sz="2800" dirty="0"/>
              <a:t> OS, поскольку они предлагают интуитивно понятный интерфейс, похожий на Windows или </a:t>
            </a:r>
            <a:r>
              <a:rPr lang="ru-RU" sz="2800" dirty="0" err="1"/>
              <a:t>macOS</a:t>
            </a:r>
            <a:r>
              <a:rPr lang="ru-RU" sz="2800" dirty="0"/>
              <a:t>, и поставляются «из коробки» готовыми к работе, не требуя сложной настройки.</a:t>
            </a:r>
          </a:p>
        </p:txBody>
      </p:sp>
      <p:pic>
        <p:nvPicPr>
          <p:cNvPr id="8" name="Рисунок 7" descr="Изображение выглядит как Графика, символ, Шрифт, логотип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04CE6A2-FC90-E300-A261-B4EE87119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692" y="1234249"/>
            <a:ext cx="2448772" cy="2194750"/>
          </a:xfrm>
          <a:prstGeom prst="rect">
            <a:avLst/>
          </a:prstGeom>
        </p:spPr>
      </p:pic>
      <p:pic>
        <p:nvPicPr>
          <p:cNvPr id="10" name="Рисунок 9" descr="Изображение выглядит как Графика, снимок экрана, Красочность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E366F1F-B143-200C-C1DC-7E2D58A2FB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503" y="1298162"/>
            <a:ext cx="2381250" cy="2066925"/>
          </a:xfrm>
          <a:prstGeom prst="rect">
            <a:avLst/>
          </a:prstGeom>
        </p:spPr>
      </p:pic>
      <p:pic>
        <p:nvPicPr>
          <p:cNvPr id="12" name="Рисунок 11" descr="Изображение выглядит как круг, зарисов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869F7AC-FF47-6E81-A19E-B2F1338B1E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351" y="3959645"/>
            <a:ext cx="2133600" cy="2133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09AB9E7-2EA4-48F9-FBA7-6B5C468EFF75}"/>
              </a:ext>
            </a:extLst>
          </p:cNvPr>
          <p:cNvSpPr txBox="1"/>
          <p:nvPr/>
        </p:nvSpPr>
        <p:spPr>
          <a:xfrm>
            <a:off x="4380275" y="3447339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5 логотип </a:t>
            </a:r>
            <a:r>
              <a:rPr lang="en-US" dirty="0"/>
              <a:t>Linux Mint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CBA68F-5C9F-7A9A-4A3D-382FCFC340A9}"/>
              </a:ext>
            </a:extLst>
          </p:cNvPr>
          <p:cNvSpPr txBox="1"/>
          <p:nvPr/>
        </p:nvSpPr>
        <p:spPr>
          <a:xfrm>
            <a:off x="7538137" y="3438194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</a:t>
            </a:r>
            <a:r>
              <a:rPr lang="en-US" dirty="0"/>
              <a:t>6</a:t>
            </a:r>
            <a:r>
              <a:rPr lang="ru-RU" dirty="0"/>
              <a:t> логотип </a:t>
            </a:r>
            <a:r>
              <a:rPr lang="ru-RU" dirty="0" err="1"/>
              <a:t>Zorin</a:t>
            </a:r>
            <a:r>
              <a:rPr lang="ru-RU" dirty="0"/>
              <a:t> OS 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284C06-3B0C-CAE8-1D97-9D46062B8D9E}"/>
              </a:ext>
            </a:extLst>
          </p:cNvPr>
          <p:cNvSpPr txBox="1"/>
          <p:nvPr/>
        </p:nvSpPr>
        <p:spPr>
          <a:xfrm>
            <a:off x="5694725" y="6122623"/>
            <a:ext cx="68168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</a:t>
            </a:r>
            <a:r>
              <a:rPr lang="en-US" dirty="0"/>
              <a:t>7</a:t>
            </a:r>
            <a:r>
              <a:rPr lang="ru-RU" dirty="0"/>
              <a:t> логотип </a:t>
            </a:r>
            <a:r>
              <a:rPr lang="ru-RU" dirty="0" err="1"/>
              <a:t>Elementary</a:t>
            </a:r>
            <a:r>
              <a:rPr lang="ru-RU" dirty="0"/>
              <a:t> 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80236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C66358E-4114-F1CA-4746-50C29BC7F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AB6C55-58EA-40D4-AEDD-ACF6FA1FB47F}" type="slidenum">
              <a:rPr lang="en-US" smtClean="0"/>
              <a:t>7</a:t>
            </a:fld>
            <a:endParaRPr lang="en-US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09562F0-EE78-DC6F-E9F8-ACB9AC711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88" y="366045"/>
            <a:ext cx="7839800" cy="1294625"/>
          </a:xfrm>
        </p:spPr>
        <p:txBody>
          <a:bodyPr>
            <a:noAutofit/>
          </a:bodyPr>
          <a:lstStyle/>
          <a:p>
            <a:r>
              <a:rPr lang="ru-RU" sz="5400" dirty="0"/>
              <a:t>Дистрибутивы для продвинутых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19074C-523A-075C-9F79-165A1C39F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385B46-0209-9ED6-977D-A57FD40C005A}"/>
              </a:ext>
            </a:extLst>
          </p:cNvPr>
          <p:cNvSpPr txBox="1"/>
          <p:nvPr/>
        </p:nvSpPr>
        <p:spPr>
          <a:xfrm>
            <a:off x="408088" y="2364498"/>
            <a:ext cx="67150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Для опытных пользователей Linux подходят несколько дистрибутивов, которые отличаются стабильностью, гибкостью и функциональностью, такие как </a:t>
            </a:r>
            <a:r>
              <a:rPr lang="ru-RU" sz="2400" dirty="0" err="1"/>
              <a:t>Arch</a:t>
            </a:r>
            <a:r>
              <a:rPr lang="ru-RU" sz="2400" dirty="0"/>
              <a:t> Linux, </a:t>
            </a:r>
            <a:r>
              <a:rPr lang="ru-RU" sz="2400" dirty="0" err="1"/>
              <a:t>Gentoo</a:t>
            </a:r>
            <a:r>
              <a:rPr lang="ru-RU" sz="2400" dirty="0"/>
              <a:t> и </a:t>
            </a:r>
            <a:r>
              <a:rPr lang="ru-RU" sz="2400" dirty="0" err="1"/>
              <a:t>тд</a:t>
            </a:r>
            <a:r>
              <a:rPr lang="ru-RU" sz="2400" dirty="0"/>
              <a:t>. У этих систем узкая специализация и их редко используются для бытовых задач. Чаще всего они применяются для разработки, тестирования кода или управления серверами.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D119885-6541-96F1-84CA-F73684468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2751" y="928941"/>
            <a:ext cx="2885769" cy="23153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9F0B40-A00E-486C-2CE6-E5FB4565E9E4}"/>
              </a:ext>
            </a:extLst>
          </p:cNvPr>
          <p:cNvSpPr txBox="1"/>
          <p:nvPr/>
        </p:nvSpPr>
        <p:spPr>
          <a:xfrm>
            <a:off x="6528396" y="3244334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8 логотип </a:t>
            </a:r>
            <a:r>
              <a:rPr lang="ru-RU" dirty="0" err="1"/>
              <a:t>Arch</a:t>
            </a:r>
            <a:r>
              <a:rPr lang="ru-RU" dirty="0"/>
              <a:t> Linux  </a:t>
            </a:r>
          </a:p>
        </p:txBody>
      </p:sp>
      <p:pic>
        <p:nvPicPr>
          <p:cNvPr id="14" name="Рисунок 13" descr="Изображение выглядит как Графи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78B255D-5713-CA55-CBA2-54B72C549F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5346" y="3700785"/>
            <a:ext cx="1980577" cy="207390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E493181-ECE9-489E-BA24-FC4B99427C00}"/>
              </a:ext>
            </a:extLst>
          </p:cNvPr>
          <p:cNvSpPr txBox="1"/>
          <p:nvPr/>
        </p:nvSpPr>
        <p:spPr>
          <a:xfrm>
            <a:off x="6324942" y="5965484"/>
            <a:ext cx="6501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9 логотип </a:t>
            </a:r>
            <a:r>
              <a:rPr lang="en-US" dirty="0"/>
              <a:t>Gentoo</a:t>
            </a:r>
            <a:r>
              <a:rPr lang="ru-RU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5015087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417AB79-9D58-D02B-B955-F058ED19D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AB6C55-58EA-40D4-AEDD-ACF6FA1FB47F}" type="slidenum">
              <a:rPr lang="en-US" smtClean="0"/>
              <a:t>8</a:t>
            </a:fld>
            <a:endParaRPr lang="en-US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27C953F-320B-2DF8-C12D-ED0C9D181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5400" b="1" dirty="0"/>
              <a:t>Легковесные дистрибутивы Linux</a:t>
            </a:r>
            <a:endParaRPr lang="ru-RU" sz="540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3AC7DC-5FDE-C86F-3C55-C85E36650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D3ED81-73A6-2F56-F9A3-960C422255E4}"/>
              </a:ext>
            </a:extLst>
          </p:cNvPr>
          <p:cNvSpPr txBox="1"/>
          <p:nvPr/>
        </p:nvSpPr>
        <p:spPr>
          <a:xfrm>
            <a:off x="408088" y="2349330"/>
            <a:ext cx="609447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Для многих популярных дистрибутивов разработали облегченные версии, которые хорошо работают на старых компьютерах. Такие системы требуют минимум ресурсов для запуска, быстро загружаются и работают даже на ноутбуках с 2–4 ГБ оперативной памяти. При этом систему можно доработать и установить нужные программы позже.</a:t>
            </a:r>
          </a:p>
        </p:txBody>
      </p:sp>
      <p:pic>
        <p:nvPicPr>
          <p:cNvPr id="8" name="Рисунок 7" descr="Изображение выглядит как логотип, Графика, символ, графическая встав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D172C93-8CD0-9DA9-1539-5C9B25FFA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3501" y="1158705"/>
            <a:ext cx="2381250" cy="2381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F99D6A-BB22-5012-3222-5CB1C9CF9E2E}"/>
              </a:ext>
            </a:extLst>
          </p:cNvPr>
          <p:cNvSpPr txBox="1"/>
          <p:nvPr/>
        </p:nvSpPr>
        <p:spPr>
          <a:xfrm>
            <a:off x="6236888" y="3664958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</a:t>
            </a:r>
            <a:r>
              <a:rPr lang="en-US" dirty="0"/>
              <a:t>10</a:t>
            </a:r>
            <a:r>
              <a:rPr lang="ru-RU" dirty="0"/>
              <a:t> логотип </a:t>
            </a:r>
            <a:r>
              <a:rPr lang="en-US" dirty="0"/>
              <a:t>Lubuntu  </a:t>
            </a:r>
          </a:p>
        </p:txBody>
      </p:sp>
      <p:pic>
        <p:nvPicPr>
          <p:cNvPr id="12" name="Рисунок 11" descr="Изображение выглядит как мультфильм, графическая вставка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2B9B347-6A0C-C096-8F6C-1883A5707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563" y="3933256"/>
            <a:ext cx="2143125" cy="21431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9EA97FD-5337-4AE0-0BD9-714B8C27B257}"/>
              </a:ext>
            </a:extLst>
          </p:cNvPr>
          <p:cNvSpPr txBox="1"/>
          <p:nvPr/>
        </p:nvSpPr>
        <p:spPr>
          <a:xfrm>
            <a:off x="6200311" y="6076381"/>
            <a:ext cx="61676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Рис. </a:t>
            </a:r>
            <a:r>
              <a:rPr lang="en-US" dirty="0"/>
              <a:t>11</a:t>
            </a:r>
            <a:r>
              <a:rPr lang="ru-RU" dirty="0"/>
              <a:t> логотип </a:t>
            </a:r>
            <a:r>
              <a:rPr lang="en-US" dirty="0"/>
              <a:t>Puppy Linux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283186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827B8AE-3789-947B-D8C7-61CE428F4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AB6C55-58EA-40D4-AEDD-ACF6FA1FB47F}" type="slidenum">
              <a:rPr lang="en-US" smtClean="0"/>
              <a:t>9</a:t>
            </a:fld>
            <a:endParaRPr lang="en-US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40DC51D-0CE4-4C95-CA4D-3A0956DFB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Выводы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DAD824-54C7-3646-D119-7338D472A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530816-2C25-49B2-A88D-961A1DBF21AA}"/>
              </a:ext>
            </a:extLst>
          </p:cNvPr>
          <p:cNvSpPr txBox="1"/>
          <p:nvPr/>
        </p:nvSpPr>
        <p:spPr>
          <a:xfrm>
            <a:off x="389358" y="1392555"/>
            <a:ext cx="11232224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 Объект исследования был изучен по литературным и </a:t>
            </a:r>
            <a:r>
              <a:rPr lang="ru-RU" sz="2400" dirty="0" err="1"/>
              <a:t>интеренет</a:t>
            </a:r>
            <a:r>
              <a:rPr lang="ru-RU" sz="2400" dirty="0"/>
              <a:t>-источникам;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 Был проведён анализа полученной информации, отражающей текущее</a:t>
            </a:r>
          </a:p>
          <a:p>
            <a:r>
              <a:rPr lang="ru-RU" sz="2400" dirty="0"/>
              <a:t>состояние объекта исследования;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 Были изучены популярные дистрибутивы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 Были изучены дистрибутивы которые подходят как новичкам, так и продвинутым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Таким образом, Выбор дистрибутива Linux — это не поиск единственно верного решения, а возможность найти оптимальный инструмент под ваши задачи. Изучайте, тестируйте и находите свою идеальную операционную систему в этом многообразном и открытом мире.</a:t>
            </a:r>
          </a:p>
        </p:txBody>
      </p:sp>
    </p:spTree>
    <p:extLst>
      <p:ext uri="{BB962C8B-B14F-4D97-AF65-F5344CB8AC3E}">
        <p14:creationId xmlns:p14="http://schemas.microsoft.com/office/powerpoint/2010/main" val="1047301046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10.0.14393.0"/>
  <p:tag name="AS_RELEASE_DATE" val="2019.12.14"/>
  <p:tag name="AS_TITLE" val="Aspose.Slides for .NET 4.0 Client Profile"/>
  <p:tag name="AS_VERSION" val="19.12"/>
</p:tagLst>
</file>

<file path=ppt/theme/theme1.xml><?xml version="1.0" encoding="utf-8"?>
<a:theme xmlns:a="http://schemas.openxmlformats.org/drawingml/2006/main" name="Тема Office">
  <a:themeElements>
    <a:clrScheme name="Другая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00B050"/>
      </a:accent6>
      <a:hlink>
        <a:srgbClr val="0563C1"/>
      </a:hlink>
      <a:folHlink>
        <a:srgbClr val="954F72"/>
      </a:folHlink>
    </a:clrScheme>
    <a:fontScheme name="Другая 2">
      <a:majorFont>
        <a:latin typeface="Onest SemiBold"/>
        <a:ea typeface="Arial"/>
        <a:cs typeface="Arial"/>
      </a:majorFont>
      <a:minorFont>
        <a:latin typeface="Onest Regular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2093</TotalTime>
  <Words>529</Words>
  <Application>Microsoft Office PowerPoint</Application>
  <PresentationFormat>Широкоэкранный</PresentationFormat>
  <Paragraphs>64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Onest SemiBold</vt:lpstr>
      <vt:lpstr>Arial</vt:lpstr>
      <vt:lpstr>Aptos</vt:lpstr>
      <vt:lpstr>Onest Regular</vt:lpstr>
      <vt:lpstr>Times New Roman</vt:lpstr>
      <vt:lpstr>Тема Office</vt:lpstr>
      <vt:lpstr>Презентация PowerPoint</vt:lpstr>
      <vt:lpstr>Актуальность</vt:lpstr>
      <vt:lpstr>Объект, цели и задачи</vt:lpstr>
      <vt:lpstr>Дистрибутив</vt:lpstr>
      <vt:lpstr>Популярные дистрибутивы</vt:lpstr>
      <vt:lpstr>Дистрибутивы для новичков</vt:lpstr>
      <vt:lpstr>Дистрибутивы для продвинутых</vt:lpstr>
      <vt:lpstr>Легковесные дистрибутивы Linux</vt:lpstr>
      <vt:lpstr>Выводы</vt:lpstr>
      <vt:lpstr>Дистрибутивы линукса – полный топчик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Shedrina Dasha</dc:creator>
  <cp:lastModifiedBy>Ярослав Рузанов</cp:lastModifiedBy>
  <cp:revision>93</cp:revision>
  <dcterms:created xsi:type="dcterms:W3CDTF">2025-02-13T10:56:18Z</dcterms:created>
  <dcterms:modified xsi:type="dcterms:W3CDTF">2025-11-21T08:49:48Z</dcterms:modified>
</cp:coreProperties>
</file>

<file path=docProps/thumbnail.jpeg>
</file>